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2" autoAdjust="0"/>
    <p:restoredTop sz="94679" autoAdjust="0"/>
  </p:normalViewPr>
  <p:slideViewPr>
    <p:cSldViewPr snapToGrid="0" snapToObjects="1">
      <p:cViewPr varScale="1">
        <p:scale>
          <a:sx n="158" d="100"/>
          <a:sy n="158" d="100"/>
        </p:scale>
        <p:origin x="1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Southeast, Botanical Heights, Central West End, Medical 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t>Monthly Crime report: March 2020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(April 13, 2020)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Botanical Heights: Crime by Days of the Week</a:t>
            </a:r>
          </a:p>
        </p:txBody>
      </p:sp>
      <p:pic>
        <p:nvPicPr>
          <p:cNvPr id="3" name="Picture 1" descr="/Users/jesstevens/Documents/Github/WUMCRC/Projects/monthly-crime-reports/results/2020/March/bot/bot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46250" y="1948158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istrict-2/dst2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4853" y="274638"/>
            <a:ext cx="5174294" cy="64407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2: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There are 23 neighborhoods in District 2. The South Hampton neighborhood is split between District 2 and District 1.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The minimum number of crimes </a:t>
            </a:r>
            <a:r>
              <a:rPr dirty="0"/>
              <a:t>in one neighborhood was 1 (</a:t>
            </a:r>
            <a:r>
              <a:rPr dirty="0" err="1"/>
              <a:t>Wydown</a:t>
            </a:r>
            <a:r>
              <a:rPr dirty="0"/>
              <a:t> </a:t>
            </a:r>
            <a:r>
              <a:rPr dirty="0" err="1"/>
              <a:t>Skinker</a:t>
            </a:r>
            <a:r>
              <a:rPr dirty="0"/>
              <a:t>)</a:t>
            </a:r>
          </a:p>
          <a:p>
            <a:pPr lvl="1"/>
            <a:r>
              <a:rPr dirty="0">
                <a:solidFill>
                  <a:srgbClr val="FF0000"/>
                </a:solidFill>
              </a:rPr>
              <a:t>The maximum number of crimes </a:t>
            </a:r>
            <a:r>
              <a:rPr dirty="0"/>
              <a:t>in one neighborhood was 41 (Tower Grove South)</a:t>
            </a:r>
          </a:p>
          <a:p>
            <a:pPr lvl="1"/>
            <a:r>
              <a:rPr dirty="0">
                <a:solidFill>
                  <a:srgbClr val="00B0F0"/>
                </a:solidFill>
              </a:rPr>
              <a:t>The mean number of crimes </a:t>
            </a:r>
            <a:r>
              <a:rPr dirty="0"/>
              <a:t>in one neighborhood was 13.26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The minimum rate of crimes </a:t>
            </a:r>
            <a:r>
              <a:rPr dirty="0"/>
              <a:t>in one neighborhood was 0.43 (Southampton)</a:t>
            </a:r>
          </a:p>
          <a:p>
            <a:pPr lvl="1"/>
            <a:r>
              <a:rPr dirty="0">
                <a:solidFill>
                  <a:srgbClr val="FF0000"/>
                </a:solidFill>
              </a:rPr>
              <a:t>The maximum rate of crimes</a:t>
            </a:r>
            <a:r>
              <a:rPr dirty="0"/>
              <a:t> in one neighborhood was 33.33 (Kings Oak)</a:t>
            </a:r>
          </a:p>
          <a:p>
            <a:pPr lvl="1"/>
            <a:r>
              <a:rPr dirty="0">
                <a:solidFill>
                  <a:srgbClr val="00B0F0"/>
                </a:solidFill>
              </a:rPr>
              <a:t>The mean rate of crimes </a:t>
            </a:r>
            <a:r>
              <a:rPr dirty="0"/>
              <a:t>in one neighborhood was 5.78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Central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66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-23% change </a:t>
            </a:r>
            <a:r>
              <a:rPr dirty="0"/>
              <a:t>compared to March 2019 (86 total crimes)</a:t>
            </a:r>
          </a:p>
          <a:p>
            <a:pPr lvl="2"/>
            <a:r>
              <a:rPr b="1" dirty="0"/>
              <a:t>6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-50% change </a:t>
            </a:r>
            <a:r>
              <a:rPr dirty="0"/>
              <a:t>compared to March 2019 (12 crimes against persons)</a:t>
            </a:r>
          </a:p>
          <a:p>
            <a:pPr lvl="1"/>
            <a:r>
              <a:rPr b="1" u="sng" dirty="0"/>
              <a:t>223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-9% change </a:t>
            </a:r>
            <a:r>
              <a:rPr dirty="0"/>
              <a:t>compared to this time in 2019 (246 total crimes)</a:t>
            </a:r>
          </a:p>
          <a:p>
            <a:pPr lvl="2"/>
            <a:r>
              <a:rPr b="1" dirty="0"/>
              <a:t>34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-3% change </a:t>
            </a:r>
            <a:r>
              <a:rPr dirty="0"/>
              <a:t>compared to this time in 2019 (35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Year to Year Comparison</a:t>
            </a:r>
          </a:p>
        </p:txBody>
      </p:sp>
      <p:graphicFrame>
        <p:nvGraphicFramePr>
          <p:cNvPr id="968820198" name="Table 968820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78429"/>
              </p:ext>
            </p:extLst>
          </p:nvPr>
        </p:nvGraphicFramePr>
        <p:xfrm>
          <a:off x="562845" y="1529395"/>
          <a:ext cx="8123955" cy="2507696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03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2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7247098" name="Table 572470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62223"/>
              </p:ext>
            </p:extLst>
          </p:nvPr>
        </p:nvGraphicFramePr>
        <p:xfrm>
          <a:off x="562845" y="4240227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Summary Tables</a:t>
            </a:r>
          </a:p>
        </p:txBody>
      </p:sp>
      <p:graphicFrame>
        <p:nvGraphicFramePr>
          <p:cNvPr id="192629527" name="Table 1926295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9240"/>
              </p:ext>
            </p:extLst>
          </p:nvPr>
        </p:nvGraphicFramePr>
        <p:xfrm>
          <a:off x="5011757" y="1828800"/>
          <a:ext cx="2866365" cy="1940906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813248" name="Table 153813247"/>
          <p:cNvGraphicFramePr>
            <a:graphicFrameLocks noGrp="1"/>
          </p:cNvGraphicFramePr>
          <p:nvPr/>
        </p:nvGraphicFramePr>
        <p:xfrm>
          <a:off x="914400" y="1828800"/>
          <a:ext cx="2687579" cy="2380696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43550498" name="Table 243550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94648"/>
              </p:ext>
            </p:extLst>
          </p:nvPr>
        </p:nvGraphicFramePr>
        <p:xfrm>
          <a:off x="914400" y="4956756"/>
          <a:ext cx="3153337" cy="1075837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3007939" name="Table 7230079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381478"/>
              </p:ext>
            </p:extLst>
          </p:nvPr>
        </p:nvGraphicFramePr>
        <p:xfrm>
          <a:off x="5470216" y="4903773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c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5771" y="493123"/>
            <a:ext cx="7312457" cy="63648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Washington University Medical Campus: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4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-50% change </a:t>
            </a:r>
            <a:r>
              <a:rPr dirty="0"/>
              <a:t>compared to March 2019 (8 total crimes)</a:t>
            </a:r>
          </a:p>
          <a:p>
            <a:pPr lvl="2"/>
            <a:r>
              <a:rPr b="1" dirty="0"/>
              <a:t>0 crime(s) against persons 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-100% change </a:t>
            </a:r>
            <a:r>
              <a:rPr dirty="0"/>
              <a:t>compared to March 2019 (1 crimes against persons)</a:t>
            </a:r>
          </a:p>
          <a:p>
            <a:pPr lvl="1"/>
            <a:r>
              <a:rPr b="1" dirty="0"/>
              <a:t>23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-23% change </a:t>
            </a:r>
            <a:r>
              <a:rPr dirty="0"/>
              <a:t>compared to this time in 2019 (30 total crimes)</a:t>
            </a:r>
          </a:p>
          <a:p>
            <a:pPr lvl="2"/>
            <a:r>
              <a:rPr b="1" dirty="0"/>
              <a:t>4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-33% change </a:t>
            </a:r>
            <a:r>
              <a:rPr dirty="0"/>
              <a:t>compared to this time in 2019 (6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Washington University Medical Campus: Year to Year Comparison</a:t>
            </a:r>
          </a:p>
        </p:txBody>
      </p:sp>
      <p:graphicFrame>
        <p:nvGraphicFramePr>
          <p:cNvPr id="210911236" name="Table 210911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00939"/>
              </p:ext>
            </p:extLst>
          </p:nvPr>
        </p:nvGraphicFramePr>
        <p:xfrm>
          <a:off x="672121" y="1569855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21062065" name="Table 9210620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31819"/>
              </p:ext>
            </p:extLst>
          </p:nvPr>
        </p:nvGraphicFramePr>
        <p:xfrm>
          <a:off x="672121" y="4256411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Washington University Medical Campus: Summary Tables</a:t>
            </a:r>
          </a:p>
        </p:txBody>
      </p:sp>
      <p:graphicFrame>
        <p:nvGraphicFramePr>
          <p:cNvPr id="368161123" name="Table 368161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08359"/>
              </p:ext>
            </p:extLst>
          </p:nvPr>
        </p:nvGraphicFramePr>
        <p:xfrm>
          <a:off x="1381918" y="2313646"/>
          <a:ext cx="2508793" cy="812086"/>
        </p:xfrm>
        <a:graphic>
          <a:graphicData uri="http://schemas.openxmlformats.org/drawingml/2006/table">
            <a:tbl>
              <a:tblPr/>
              <a:tblGrid>
                <a:gridCol w="111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0718564" name="Table 7507185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35558"/>
              </p:ext>
            </p:extLst>
          </p:nvPr>
        </p:nvGraphicFramePr>
        <p:xfrm>
          <a:off x="1381918" y="4658408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47716642" name="Table 9477166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66703"/>
              </p:ext>
            </p:extLst>
          </p:nvPr>
        </p:nvGraphicFramePr>
        <p:xfrm>
          <a:off x="4911261" y="2313646"/>
          <a:ext cx="2656611" cy="1126636"/>
        </p:xfrm>
        <a:graphic>
          <a:graphicData uri="http://schemas.openxmlformats.org/drawingml/2006/table">
            <a:tbl>
              <a:tblPr/>
              <a:tblGrid>
                <a:gridCol w="126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138203" name="Table 157138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14466"/>
              </p:ext>
            </p:extLst>
          </p:nvPr>
        </p:nvGraphicFramePr>
        <p:xfrm>
          <a:off x="5012148" y="4377791"/>
          <a:ext cx="2633350" cy="1120286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23 total crimes in March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15% change </a:t>
            </a:r>
            <a:r>
              <a:rPr dirty="0"/>
              <a:t>compared to March 2019 (20 total crimes)</a:t>
            </a:r>
          </a:p>
          <a:p>
            <a:pPr lvl="2"/>
            <a:r>
              <a:rPr b="1" dirty="0"/>
              <a:t>4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FF0000"/>
                </a:solidFill>
              </a:rPr>
              <a:t>100% change </a:t>
            </a:r>
            <a:r>
              <a:rPr dirty="0"/>
              <a:t>compared to March 2019 (2 crimes against persons)</a:t>
            </a:r>
          </a:p>
          <a:p>
            <a:pPr lvl="1"/>
            <a:r>
              <a:rPr b="1" u="sng" dirty="0"/>
              <a:t>87 total crimes in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74% change compared</a:t>
            </a:r>
            <a:r>
              <a:rPr b="1" dirty="0"/>
              <a:t> </a:t>
            </a:r>
            <a:r>
              <a:rPr dirty="0"/>
              <a:t>to this time in 2019 (50 total crimes)</a:t>
            </a:r>
          </a:p>
          <a:p>
            <a:pPr lvl="2"/>
            <a:r>
              <a:rPr b="1" dirty="0"/>
              <a:t>17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FF0000"/>
                </a:solidFill>
              </a:rPr>
              <a:t>183% change </a:t>
            </a:r>
            <a:r>
              <a:rPr dirty="0"/>
              <a:t>compared to this time in 2019 (6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mc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096" y="493614"/>
            <a:ext cx="7417807" cy="61699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ctx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8232" y="995320"/>
            <a:ext cx="8342138" cy="57332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5745" y="548549"/>
            <a:ext cx="6492509" cy="60348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There are 15 neighborhoods in District 5.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The minimum number of crimes</a:t>
            </a:r>
            <a:r>
              <a:rPr dirty="0"/>
              <a:t> in one neighborhood was 4 (Visitation Park)</a:t>
            </a:r>
          </a:p>
          <a:p>
            <a:pPr lvl="1"/>
            <a:r>
              <a:rPr dirty="0">
                <a:solidFill>
                  <a:srgbClr val="FF0000"/>
                </a:solidFill>
              </a:rPr>
              <a:t>The maximum number of crimes</a:t>
            </a:r>
            <a:r>
              <a:rPr dirty="0"/>
              <a:t> in one neighborhood was 66 (Central West End)</a:t>
            </a:r>
          </a:p>
          <a:p>
            <a:pPr lvl="1"/>
            <a:r>
              <a:rPr dirty="0">
                <a:solidFill>
                  <a:srgbClr val="00B0F0"/>
                </a:solidFill>
              </a:rPr>
              <a:t>The mean number of crimes </a:t>
            </a:r>
            <a:r>
              <a:rPr dirty="0"/>
              <a:t>in one neighborhood was 16.47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The minimum rate of crimes </a:t>
            </a:r>
            <a:r>
              <a:rPr dirty="0"/>
              <a:t>in one neighborhood was 1.13 (Greater Ville)</a:t>
            </a:r>
          </a:p>
          <a:p>
            <a:pPr lvl="1"/>
            <a:r>
              <a:rPr dirty="0">
                <a:solidFill>
                  <a:srgbClr val="FF0000"/>
                </a:solidFill>
              </a:rPr>
              <a:t>The maximum rate of crimes </a:t>
            </a:r>
            <a:r>
              <a:rPr dirty="0"/>
              <a:t>in one neighborhood was 8.32 (</a:t>
            </a:r>
            <a:r>
              <a:rPr dirty="0" err="1"/>
              <a:t>Vandeventer</a:t>
            </a:r>
            <a:r>
              <a:rPr dirty="0"/>
              <a:t>)</a:t>
            </a:r>
          </a:p>
          <a:p>
            <a:pPr lvl="1"/>
            <a:r>
              <a:rPr dirty="0">
                <a:solidFill>
                  <a:srgbClr val="00B0F0"/>
                </a:solidFill>
              </a:rPr>
              <a:t>The mean rate of crimes </a:t>
            </a:r>
            <a:r>
              <a:rPr dirty="0"/>
              <a:t>in one neighborhood was 4.47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se/fps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1687" y="744467"/>
            <a:ext cx="7380626" cy="58388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se/fps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3619" y="619666"/>
            <a:ext cx="7753181" cy="61336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se/fps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8007" y="532956"/>
            <a:ext cx="7647985" cy="60504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Grove Community Improvement District: Total Crime Map</a:t>
            </a:r>
          </a:p>
        </p:txBody>
      </p:sp>
      <p:pic>
        <p:nvPicPr>
          <p:cNvPr id="3" name="Picture 1" descr="/Users/jesstevens/Documents/Github/WUMCRC/Projects/monthly-crime-reports/results/2020/March/fpse/fpse_grov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284" y="1772156"/>
            <a:ext cx="8785432" cy="40537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Larceny Breakdown</a:t>
            </a:r>
          </a:p>
        </p:txBody>
      </p:sp>
      <p:graphicFrame>
        <p:nvGraphicFramePr>
          <p:cNvPr id="42316411" name="Table 42316410"/>
          <p:cNvGraphicFramePr>
            <a:graphicFrameLocks noGrp="1"/>
          </p:cNvGraphicFramePr>
          <p:nvPr/>
        </p:nvGraphicFramePr>
        <p:xfrm>
          <a:off x="914400" y="1828800"/>
          <a:ext cx="2687579" cy="2379901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79279964" name="Table 8792799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220190"/>
              </p:ext>
            </p:extLst>
          </p:nvPr>
        </p:nvGraphicFramePr>
        <p:xfrm>
          <a:off x="914400" y="4742087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7289379" name="Table 9372893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89686"/>
              </p:ext>
            </p:extLst>
          </p:nvPr>
        </p:nvGraphicFramePr>
        <p:xfrm>
          <a:off x="4908073" y="1828800"/>
          <a:ext cx="2873732" cy="1363796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0760603" name="Table 7007606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40408"/>
              </p:ext>
            </p:extLst>
          </p:nvPr>
        </p:nvGraphicFramePr>
        <p:xfrm>
          <a:off x="5186995" y="4750025"/>
          <a:ext cx="2594810" cy="11202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Year to Year Comparison</a:t>
            </a:r>
          </a:p>
        </p:txBody>
      </p:sp>
      <p:graphicFrame>
        <p:nvGraphicFramePr>
          <p:cNvPr id="646022002" name="Table 6460220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00290"/>
              </p:ext>
            </p:extLst>
          </p:nvPr>
        </p:nvGraphicFramePr>
        <p:xfrm>
          <a:off x="672121" y="1577947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5257804" name="Table 2652578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75611"/>
              </p:ext>
            </p:extLst>
          </p:nvPr>
        </p:nvGraphicFramePr>
        <p:xfrm>
          <a:off x="672121" y="4227895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fpse/fps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7313" y="1549490"/>
            <a:ext cx="6109374" cy="4887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Crimes by Time of Day</a:t>
            </a:r>
          </a:p>
        </p:txBody>
      </p:sp>
      <p:pic>
        <p:nvPicPr>
          <p:cNvPr id="3" name="Picture 1" descr="/Users/jesstevens/Documents/Github/WUMCRC/Projects/monthly-crime-reports/results/2020/March/fpse/fps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58926" y="1602444"/>
            <a:ext cx="6226147" cy="49809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fpse/fps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08350" y="1681522"/>
            <a:ext cx="6127300" cy="49018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c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8922" y="672691"/>
            <a:ext cx="7106155" cy="61853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Time of Crimes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c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8692" y="572513"/>
            <a:ext cx="7146615" cy="62205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cwe/c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42047" y="264227"/>
            <a:ext cx="7259905" cy="63191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Larceny Breakdown</a:t>
            </a:r>
          </a:p>
        </p:txBody>
      </p:sp>
      <p:graphicFrame>
        <p:nvGraphicFramePr>
          <p:cNvPr id="56963683" name="Table 56963682"/>
          <p:cNvGraphicFramePr>
            <a:graphicFrameLocks noGrp="1"/>
          </p:cNvGraphicFramePr>
          <p:nvPr/>
        </p:nvGraphicFramePr>
        <p:xfrm>
          <a:off x="914400" y="1828800"/>
          <a:ext cx="2687579" cy="238049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2844866" name="Table 4028448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3625"/>
              </p:ext>
            </p:extLst>
          </p:nvPr>
        </p:nvGraphicFramePr>
        <p:xfrm>
          <a:off x="914400" y="4580246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3214624" name="Table 8232146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26242"/>
              </p:ext>
            </p:extLst>
          </p:nvPr>
        </p:nvGraphicFramePr>
        <p:xfrm>
          <a:off x="4784635" y="1828800"/>
          <a:ext cx="2873869" cy="2201877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54677784" name="Table 9546777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11606"/>
              </p:ext>
            </p:extLst>
          </p:nvPr>
        </p:nvGraphicFramePr>
        <p:xfrm>
          <a:off x="5025154" y="4588184"/>
          <a:ext cx="2633350" cy="1120286"/>
        </p:xfrm>
        <a:graphic>
          <a:graphicData uri="http://schemas.openxmlformats.org/drawingml/2006/table">
            <a:tbl>
              <a:tblPr/>
              <a:tblGrid>
                <a:gridCol w="1239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cwe/c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4073" y="1642680"/>
            <a:ext cx="6175853" cy="49406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Crimes by Time of Day</a:t>
            </a:r>
          </a:p>
        </p:txBody>
      </p:sp>
      <p:pic>
        <p:nvPicPr>
          <p:cNvPr id="3" name="Picture 1" descr="/Users/jesstevens/Documents/Github/WUMCRC/Projects/monthly-crime-reports/results/2020/March/cwe/c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2396" y="1687996"/>
            <a:ext cx="6119208" cy="48953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Summary Tables</a:t>
            </a:r>
          </a:p>
        </p:txBody>
      </p:sp>
      <p:graphicFrame>
        <p:nvGraphicFramePr>
          <p:cNvPr id="369445102" name="Table 369445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34101"/>
              </p:ext>
            </p:extLst>
          </p:nvPr>
        </p:nvGraphicFramePr>
        <p:xfrm>
          <a:off x="5100769" y="1828800"/>
          <a:ext cx="2866365" cy="1940906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7815757" name="Table 697815756"/>
          <p:cNvGraphicFramePr>
            <a:graphicFrameLocks noGrp="1"/>
          </p:cNvGraphicFramePr>
          <p:nvPr/>
        </p:nvGraphicFramePr>
        <p:xfrm>
          <a:off x="914400" y="1828800"/>
          <a:ext cx="2687579" cy="238049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65648892" name="Table 7656488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37922"/>
              </p:ext>
            </p:extLst>
          </p:nvPr>
        </p:nvGraphicFramePr>
        <p:xfrm>
          <a:off x="914400" y="4833359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4727098" name="Table 2847270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0846"/>
              </p:ext>
            </p:extLst>
          </p:nvPr>
        </p:nvGraphicFramePr>
        <p:xfrm>
          <a:off x="5559228" y="4806669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Central West End: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cwe/c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6392" y="1566390"/>
            <a:ext cx="6271215" cy="50169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fpse/fpse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1296" y="667157"/>
            <a:ext cx="7825504" cy="61908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2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-78% change </a:t>
            </a:r>
            <a:r>
              <a:rPr dirty="0"/>
              <a:t>compared to March 2019 (9 total crimes)</a:t>
            </a:r>
          </a:p>
          <a:p>
            <a:pPr lvl="2"/>
            <a:r>
              <a:rPr b="1" dirty="0"/>
              <a:t>1 crime(s) against persons </a:t>
            </a:r>
            <a:r>
              <a:rPr dirty="0"/>
              <a:t>in March 2020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100%</a:t>
            </a:r>
            <a:r>
              <a:rPr b="1" dirty="0">
                <a:solidFill>
                  <a:srgbClr val="FF0000"/>
                </a:solidFill>
              </a:rPr>
              <a:t> change </a:t>
            </a:r>
            <a:r>
              <a:rPr dirty="0"/>
              <a:t>compared to March 2019 (0 crimes against persons)</a:t>
            </a:r>
          </a:p>
          <a:p>
            <a:pPr lvl="1"/>
            <a:r>
              <a:rPr b="1" u="sng" dirty="0"/>
              <a:t>14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-30% change </a:t>
            </a:r>
            <a:r>
              <a:rPr dirty="0"/>
              <a:t>compared to this time in 2019 (20 total crimes)</a:t>
            </a:r>
          </a:p>
          <a:p>
            <a:pPr lvl="2"/>
            <a:r>
              <a:rPr b="1" dirty="0"/>
              <a:t>3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FF0000"/>
                </a:solidFill>
              </a:rPr>
              <a:t>50% change </a:t>
            </a:r>
            <a:r>
              <a:rPr dirty="0"/>
              <a:t>compared to this time in 2019 (2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Botanical Heights: Year to Year Comparison</a:t>
            </a:r>
          </a:p>
        </p:txBody>
      </p:sp>
      <p:graphicFrame>
        <p:nvGraphicFramePr>
          <p:cNvPr id="362398298" name="Table 3623982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491293"/>
              </p:ext>
            </p:extLst>
          </p:nvPr>
        </p:nvGraphicFramePr>
        <p:xfrm>
          <a:off x="672121" y="1529395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65580837" name="Table 765580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52624"/>
              </p:ext>
            </p:extLst>
          </p:nvPr>
        </p:nvGraphicFramePr>
        <p:xfrm>
          <a:off x="672121" y="4207859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Summary Tables</a:t>
            </a:r>
          </a:p>
        </p:txBody>
      </p:sp>
      <p:graphicFrame>
        <p:nvGraphicFramePr>
          <p:cNvPr id="860344751" name="Table 8603447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77513"/>
              </p:ext>
            </p:extLst>
          </p:nvPr>
        </p:nvGraphicFramePr>
        <p:xfrm>
          <a:off x="5733470" y="1828800"/>
          <a:ext cx="2508793" cy="1100641"/>
        </p:xfrm>
        <a:graphic>
          <a:graphicData uri="http://schemas.openxmlformats.org/drawingml/2006/table">
            <a:tbl>
              <a:tblPr/>
              <a:tblGrid>
                <a:gridCol w="111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2668910" name="Table 5826689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81484"/>
              </p:ext>
            </p:extLst>
          </p:nvPr>
        </p:nvGraphicFramePr>
        <p:xfrm>
          <a:off x="914400" y="1828800"/>
          <a:ext cx="2687579" cy="238228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92280579" name="Table 6922805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38234"/>
              </p:ext>
            </p:extLst>
          </p:nvPr>
        </p:nvGraphicFramePr>
        <p:xfrm>
          <a:off x="914400" y="4843865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635526" name="Table 946355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02621"/>
              </p:ext>
            </p:extLst>
          </p:nvPr>
        </p:nvGraphicFramePr>
        <p:xfrm>
          <a:off x="5834357" y="4790485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bot/bot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5741" y="623986"/>
            <a:ext cx="7792517" cy="62340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Botanical Heights: Total Crime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2035</Words>
  <Application>Microsoft Macintosh PowerPoint</Application>
  <PresentationFormat>On-screen Show (4:3)</PresentationFormat>
  <Paragraphs>1034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Forest Park Southeast, Botanical Heights, Central West End, Medical Campus</vt:lpstr>
      <vt:lpstr>Forest Park Southeast: Summary Notes</vt:lpstr>
      <vt:lpstr>Forest Park Southeast: Year to Year Comparison</vt:lpstr>
      <vt:lpstr>Forest Park Southeast: Summary Tables</vt:lpstr>
      <vt:lpstr>Forest Park Southeast: Total Crime Map</vt:lpstr>
      <vt:lpstr>Botanical Heights: Summary Notes</vt:lpstr>
      <vt:lpstr>Botanical Heights: Year to Year Comparison</vt:lpstr>
      <vt:lpstr>Botanical Heights: Summary Tables</vt:lpstr>
      <vt:lpstr>Botanical Heights: Total Crime Map</vt:lpstr>
      <vt:lpstr>Botanical Heights: Crime by Days of the Week</vt:lpstr>
      <vt:lpstr>District 2: Crime Rates Map</vt:lpstr>
      <vt:lpstr>District 2: Density Map Explanation</vt:lpstr>
      <vt:lpstr>Summary Notes: Central West End</vt:lpstr>
      <vt:lpstr>Central West End: Year to Year Comparison</vt:lpstr>
      <vt:lpstr>Central West End: Summary Tables</vt:lpstr>
      <vt:lpstr>Central West End: Total Crime Map</vt:lpstr>
      <vt:lpstr>Washington University Medical Campus: Summary Notes</vt:lpstr>
      <vt:lpstr>Washington University Medical Campus: Year to Year Comparison</vt:lpstr>
      <vt:lpstr>Washington University Medical Campus: Summary Tables</vt:lpstr>
      <vt:lpstr>Washington University Medical Center: Total Crime Map</vt:lpstr>
      <vt:lpstr>Cortex: Total Crime Map</vt:lpstr>
      <vt:lpstr>District 5: Crime Rates Map</vt:lpstr>
      <vt:lpstr>District 5: Density Map Explanation</vt:lpstr>
      <vt:lpstr>Forest Park Southeast: Neighborhood Detail</vt:lpstr>
      <vt:lpstr>Forest Park Southeast: Time of Crimes Map</vt:lpstr>
      <vt:lpstr>Forest Park Southeast: Violent Crime Map</vt:lpstr>
      <vt:lpstr>Forest Park Southeast: Crime Density Map</vt:lpstr>
      <vt:lpstr>Grove Community Improvement District: Total Crime Map</vt:lpstr>
      <vt:lpstr>Forest Park Southeast: Larceny Breakdown</vt:lpstr>
      <vt:lpstr>Forest Park Southeast: Total Crimes by Days of the Week</vt:lpstr>
      <vt:lpstr>Forest Park Southeast: Crimes by Time of Day</vt:lpstr>
      <vt:lpstr>Forest Park Southeast: Crimes by Day &amp; Category</vt:lpstr>
      <vt:lpstr>Central West End: Neighborhood Detail</vt:lpstr>
      <vt:lpstr>Central West End: Time of Crimes Map</vt:lpstr>
      <vt:lpstr>Central West End: Violent Crime Map</vt:lpstr>
      <vt:lpstr>Central West End: Crime Density Map</vt:lpstr>
      <vt:lpstr>Central West End: Larceny Breakdown</vt:lpstr>
      <vt:lpstr>Central West End: Total Crimes by Days of the Week</vt:lpstr>
      <vt:lpstr>Central West End: Crimes by Time of Day</vt:lpstr>
      <vt:lpstr>Central West End: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Park Southeast, Botanical Heights, Central West End, Medical Campus</dc:title>
  <dc:creator>Washington University Medical Center</dc:creator>
  <cp:keywords/>
  <cp:lastModifiedBy>Stevens, Jes</cp:lastModifiedBy>
  <cp:revision>3</cp:revision>
  <dcterms:created xsi:type="dcterms:W3CDTF">2020-04-13T18:24:34Z</dcterms:created>
  <dcterms:modified xsi:type="dcterms:W3CDTF">2020-04-13T19:07:47Z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